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72" r:id="rId7"/>
    <p:sldId id="273" r:id="rId8"/>
    <p:sldId id="274" r:id="rId9"/>
    <p:sldId id="264" r:id="rId10"/>
    <p:sldId id="267" r:id="rId11"/>
    <p:sldId id="266" r:id="rId12"/>
    <p:sldId id="265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vi-V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rosoft" initials="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48" autoAdjust="0"/>
  </p:normalViewPr>
  <p:slideViewPr>
    <p:cSldViewPr>
      <p:cViewPr varScale="1">
        <p:scale>
          <a:sx n="68" d="100"/>
          <a:sy n="68" d="100"/>
        </p:scale>
        <p:origin x="-57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8718B-7071-47E7-8E7B-6FD553044FB2}" type="datetimeFigureOut">
              <a:rPr lang="vi-VN"/>
              <a:pPr>
                <a:defRPr/>
              </a:pPr>
              <a:t>06/10/2016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451C3-199F-4954-9941-7299880B601B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4A215-7B6F-4A28-8A6F-CB297AB427CA}" type="datetimeFigureOut">
              <a:rPr lang="vi-VN"/>
              <a:pPr>
                <a:defRPr/>
              </a:pPr>
              <a:t>06/10/2016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4E82C-0444-42A2-86C5-EED6CC379F83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77DD2-2645-4242-9D45-6F4183A087C2}" type="datetimeFigureOut">
              <a:rPr lang="vi-VN"/>
              <a:pPr>
                <a:defRPr/>
              </a:pPr>
              <a:t>06/10/2016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A6077-7CF0-405D-9CB5-5AF0A5EE9E04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1DF08-8B0F-457A-A120-FB25BFF949F4}" type="datetimeFigureOut">
              <a:rPr lang="vi-VN"/>
              <a:pPr>
                <a:defRPr/>
              </a:pPr>
              <a:t>06/10/2016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5DEAA-1CCF-4AE1-8863-D68A72014741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DB65D-1DD8-4A95-930C-7C7F8EE56584}" type="datetimeFigureOut">
              <a:rPr lang="vi-VN"/>
              <a:pPr>
                <a:defRPr/>
              </a:pPr>
              <a:t>06/10/2016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00E3E-9B27-4D65-8CFA-42D1ACE6226D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7529E-2F4B-4F68-AAF6-FD8432F82E21}" type="datetimeFigureOut">
              <a:rPr lang="vi-VN"/>
              <a:pPr>
                <a:defRPr/>
              </a:pPr>
              <a:t>06/10/2016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B1213-B758-4564-A9AF-39970A8AE088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78CE3-3E31-4234-9CCA-5DECF97969DA}" type="datetimeFigureOut">
              <a:rPr lang="vi-VN"/>
              <a:pPr>
                <a:defRPr/>
              </a:pPr>
              <a:t>06/10/2016</a:t>
            </a:fld>
            <a:endParaRPr lang="vi-V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B5F17-B2A3-4BC0-9158-D3276E3D5A59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42D4D-A330-4AC8-AF9A-C760F2446530}" type="datetimeFigureOut">
              <a:rPr lang="vi-VN"/>
              <a:pPr>
                <a:defRPr/>
              </a:pPr>
              <a:t>06/10/2016</a:t>
            </a:fld>
            <a:endParaRPr lang="vi-V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EB4F2-4101-4F5B-BC19-85AF427801CA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A1F2B-5457-4BB8-A9BD-8088AA289325}" type="datetimeFigureOut">
              <a:rPr lang="vi-VN"/>
              <a:pPr>
                <a:defRPr/>
              </a:pPr>
              <a:t>06/10/2016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E4051-B945-4E20-8683-E293A8D32130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81F57-0BFE-4750-B553-6A3399B3E8EC}" type="datetimeFigureOut">
              <a:rPr lang="vi-VN"/>
              <a:pPr>
                <a:defRPr/>
              </a:pPr>
              <a:t>06/10/2016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B85DA-41C9-41CB-961A-E20740BB04AB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1D776-0C7B-4E4B-A912-47B5975077A1}" type="datetimeFigureOut">
              <a:rPr lang="vi-VN"/>
              <a:pPr>
                <a:defRPr/>
              </a:pPr>
              <a:t>06/10/2016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28D90-D7ED-4FD1-9075-90A24CA649AB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vi-VN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charset="0"/>
              </a:defRPr>
            </a:lvl1pPr>
          </a:lstStyle>
          <a:p>
            <a:pPr>
              <a:defRPr/>
            </a:pPr>
            <a:fld id="{31567BC2-5644-4672-8BBB-CF3099D1E5DF}" type="datetimeFigureOut">
              <a:rPr lang="vi-VN"/>
              <a:pPr>
                <a:defRPr/>
              </a:pPr>
              <a:t>06/10/2016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charset="0"/>
              </a:defRPr>
            </a:lvl1pPr>
          </a:lstStyle>
          <a:p>
            <a:pPr>
              <a:defRPr/>
            </a:pPr>
            <a:fld id="{8BB89EC0-9844-49EB-92C3-583283F5BA88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3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4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Office_Excel_Worksheet1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8175" y="115888"/>
            <a:ext cx="6911975" cy="1470025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HANOI UNIVERSITY OF SCIENCE AND TECHNOLOGY</a:t>
            </a:r>
            <a:endParaRPr lang="vi-VN" sz="2500" dirty="0" smtClean="0">
              <a:cs typeface="Times New Roman" pitchFamily="18" charset="0"/>
            </a:endParaRP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395536" y="2420888"/>
            <a:ext cx="8569325" cy="1608584"/>
          </a:xfrm>
        </p:spPr>
        <p:txBody>
          <a:bodyPr/>
          <a:lstStyle/>
          <a:p>
            <a:r>
              <a:rPr lang="x-none" sz="2800" b="1" smtClean="0">
                <a:solidFill>
                  <a:srgbClr val="0000FF"/>
                </a:solidFill>
              </a:rPr>
              <a:t>ISOLATION, SCREENING AND THE INFLUENCE OF CULTIVATION FACTORS ON CELLULASE OF BATERIA ISOLATED FROM TERMITES GUT</a:t>
            </a:r>
            <a:endParaRPr lang="en-US" sz="2800" b="1" i="1" dirty="0">
              <a:solidFill>
                <a:srgbClr val="0000FF"/>
              </a:solidFill>
            </a:endParaRPr>
          </a:p>
        </p:txBody>
      </p:sp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971550" y="4292600"/>
            <a:ext cx="72723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 smtClean="0">
                <a:solidFill>
                  <a:srgbClr val="7030A0"/>
                </a:solidFill>
              </a:rPr>
              <a:t>Le Thanh Ha</a:t>
            </a:r>
            <a:endParaRPr lang="vi-VN" sz="2800" dirty="0">
              <a:solidFill>
                <a:srgbClr val="7030A0"/>
              </a:solidFill>
              <a:latin typeface="Arial" charset="0"/>
            </a:endParaRPr>
          </a:p>
        </p:txBody>
      </p:sp>
      <p:pic>
        <p:nvPicPr>
          <p:cNvPr id="2053" name="Picture 5" descr="D:\Tài liệu thí nghiệm\ima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0" y="115888"/>
            <a:ext cx="138430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vi-VN" dirty="0" smtClean="0">
              <a:cs typeface="Times New Roman" pitchFamily="18" charset="0"/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317" name="Object 5"/>
          <p:cNvGraphicFramePr>
            <a:graphicFrameLocks noChangeAspect="1"/>
          </p:cNvGraphicFramePr>
          <p:nvPr/>
        </p:nvGraphicFramePr>
        <p:xfrm>
          <a:off x="2123728" y="1556792"/>
          <a:ext cx="5198355" cy="4104456"/>
        </p:xfrm>
        <a:graphic>
          <a:graphicData uri="http://schemas.openxmlformats.org/presentationml/2006/ole">
            <p:oleObj spid="_x0000_s13317" name="Worksheet" r:id="rId3" imgW="4553085" imgH="2581185" progId="Excel.Sheet.12">
              <p:embed/>
            </p:oleObj>
          </a:graphicData>
        </a:graphic>
      </p:graphicFrame>
      <p:sp>
        <p:nvSpPr>
          <p:cNvPr id="7" name="Rectangle 6"/>
          <p:cNvSpPr/>
          <p:nvPr/>
        </p:nvSpPr>
        <p:spPr>
          <a:xfrm>
            <a:off x="539552" y="1124744"/>
            <a:ext cx="36567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3.3. </a:t>
            </a:r>
            <a:r>
              <a:rPr 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Effect </a:t>
            </a:r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of agitation speed</a:t>
            </a:r>
            <a:endParaRPr lang="en-US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43609" y="5768975"/>
            <a:ext cx="6481142" cy="6842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Agitation speed of 150 rpm was selected</a:t>
            </a:r>
            <a:endParaRPr lang="vi-VN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vi-VN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115616" y="5805264"/>
            <a:ext cx="647700" cy="360363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975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defRPr/>
            </a:pPr>
            <a:endParaRPr lang="vi-VN" dirty="0" smtClean="0"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63713" y="5768975"/>
            <a:ext cx="5761037" cy="6842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Temperature 37</a:t>
            </a:r>
            <a:r>
              <a:rPr lang="en-US" sz="24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 was selected</a:t>
            </a:r>
            <a:endParaRPr lang="vi-VN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vi-VN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295" name="Object 7"/>
          <p:cNvGraphicFramePr>
            <a:graphicFrameLocks noChangeAspect="1"/>
          </p:cNvGraphicFramePr>
          <p:nvPr/>
        </p:nvGraphicFramePr>
        <p:xfrm>
          <a:off x="1619672" y="1772816"/>
          <a:ext cx="6316559" cy="3744415"/>
        </p:xfrm>
        <a:graphic>
          <a:graphicData uri="http://schemas.openxmlformats.org/presentationml/2006/ole">
            <p:oleObj spid="_x0000_s12295" name="Worksheet" r:id="rId3" imgW="4572000" imgH="2590800" progId="Excel.Sheet.12">
              <p:embed/>
            </p:oleObj>
          </a:graphicData>
        </a:graphic>
      </p:graphicFrame>
      <p:sp>
        <p:nvSpPr>
          <p:cNvPr id="9" name="Rectangle 8"/>
          <p:cNvSpPr/>
          <p:nvPr/>
        </p:nvSpPr>
        <p:spPr>
          <a:xfrm>
            <a:off x="539552" y="1124744"/>
            <a:ext cx="46089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3.4. </a:t>
            </a:r>
            <a:r>
              <a:rPr 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Effect </a:t>
            </a:r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of cultivation temperature</a:t>
            </a:r>
            <a:endParaRPr lang="en-US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1835696" y="5805264"/>
            <a:ext cx="647700" cy="360363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5538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defRPr/>
            </a:pPr>
            <a:endParaRPr lang="vi-VN" dirty="0" smtClean="0"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58888" y="5949950"/>
            <a:ext cx="6842125" cy="719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 7 was selected</a:t>
            </a:r>
            <a:endParaRPr lang="vi-VN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9552" y="1124744"/>
            <a:ext cx="39805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3.5. </a:t>
            </a:r>
            <a:r>
              <a:rPr 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Effect of </a:t>
            </a:r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initial pH </a:t>
            </a:r>
            <a:r>
              <a:rPr 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medium </a:t>
            </a: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271" name="Object 7"/>
          <p:cNvGraphicFramePr>
            <a:graphicFrameLocks noChangeAspect="1"/>
          </p:cNvGraphicFramePr>
          <p:nvPr/>
        </p:nvGraphicFramePr>
        <p:xfrm>
          <a:off x="1331640" y="1628800"/>
          <a:ext cx="7323858" cy="4248472"/>
        </p:xfrm>
        <a:graphic>
          <a:graphicData uri="http://schemas.openxmlformats.org/presentationml/2006/ole">
            <p:oleObj spid="_x0000_s11271" name="Worksheet" r:id="rId3" imgW="4572000" imgH="2590800" progId="Excel.Sheet.12">
              <p:embed/>
            </p:oleObj>
          </a:graphicData>
        </a:graphic>
      </p:graphicFrame>
      <p:sp>
        <p:nvSpPr>
          <p:cNvPr id="11" name="Right Arrow 10"/>
          <p:cNvSpPr/>
          <p:nvPr/>
        </p:nvSpPr>
        <p:spPr>
          <a:xfrm>
            <a:off x="2411760" y="6165304"/>
            <a:ext cx="647700" cy="360363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400"/>
            <a:ext cx="91440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CONCLUSION</a:t>
            </a:r>
            <a:endParaRPr lang="vi-VN" dirty="0" smtClean="0">
              <a:cs typeface="Times New Roman" pitchFamily="18" charset="0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From 11 isolated strain, isolate G4 was selected and was identified as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Bacillus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subtilis</a:t>
            </a:r>
            <a:endParaRPr lang="en-US" dirty="0" smtClean="0">
              <a:latin typeface="Times New Roman" pitchFamily="18" charset="0"/>
              <a:ea typeface="MS Mincho" pitchFamily="49" charset="-128"/>
            </a:endParaRPr>
          </a:p>
          <a:p>
            <a:pPr eaLnBrk="1" hangingPunct="1"/>
            <a:r>
              <a:rPr lang="en-US" dirty="0" smtClean="0">
                <a:latin typeface="Times New Roman" pitchFamily="18" charset="0"/>
                <a:ea typeface="MS Mincho" pitchFamily="49" charset="-128"/>
              </a:rPr>
              <a:t>Cultivation conditions: Initial pH 7, temperature 37</a:t>
            </a:r>
            <a:r>
              <a:rPr lang="en-US" baseline="30000" dirty="0" smtClean="0">
                <a:latin typeface="Times New Roman" pitchFamily="18" charset="0"/>
                <a:ea typeface="MS Mincho" pitchFamily="49" charset="-128"/>
              </a:rPr>
              <a:t>o</a:t>
            </a:r>
            <a:r>
              <a:rPr lang="en-US" dirty="0" smtClean="0">
                <a:latin typeface="Times New Roman" pitchFamily="18" charset="0"/>
                <a:ea typeface="MS Mincho" pitchFamily="49" charset="-128"/>
              </a:rPr>
              <a:t>C, agitation speed 150 rpm on M3 medium the </a:t>
            </a:r>
            <a:r>
              <a:rPr lang="en-US" dirty="0" err="1" smtClean="0">
                <a:latin typeface="Times New Roman" pitchFamily="18" charset="0"/>
                <a:ea typeface="MS Mincho" pitchFamily="49" charset="-128"/>
              </a:rPr>
              <a:t>CMCase</a:t>
            </a:r>
            <a:r>
              <a:rPr lang="en-US" dirty="0" smtClean="0">
                <a:latin typeface="Times New Roman" pitchFamily="18" charset="0"/>
                <a:ea typeface="MS Mincho" pitchFamily="49" charset="-128"/>
              </a:rPr>
              <a:t> reached 3.36 U/ml about 2-fold increase</a:t>
            </a:r>
          </a:p>
          <a:p>
            <a:pPr eaLnBrk="1" hangingPunct="1">
              <a:buFontTx/>
              <a:buChar char="-"/>
            </a:pPr>
            <a:endParaRPr lang="en-US" dirty="0" smtClean="0">
              <a:latin typeface="Times New Roman" pitchFamily="18" charset="0"/>
              <a:ea typeface="MS Mincho" pitchFamily="49" charset="-128"/>
            </a:endParaRPr>
          </a:p>
          <a:p>
            <a:pPr eaLnBrk="1" hangingPunct="1">
              <a:buFontTx/>
              <a:buChar char="-"/>
            </a:pPr>
            <a:endParaRPr lang="en-US" dirty="0" smtClean="0">
              <a:latin typeface="Times New Roman" pitchFamily="18" charset="0"/>
              <a:ea typeface="MS Mincho" pitchFamily="49" charset="-128"/>
            </a:endParaRPr>
          </a:p>
          <a:p>
            <a:pPr eaLnBrk="1" hangingPunct="1"/>
            <a:endParaRPr lang="vi-VN" sz="1100" dirty="0" smtClean="0">
              <a:latin typeface="Times New Roman" pitchFamily="18" charset="0"/>
              <a:ea typeface="MS Mincho" pitchFamily="49" charset="-128"/>
            </a:endParaRPr>
          </a:p>
          <a:p>
            <a:pPr eaLnBrk="1" hangingPunct="1"/>
            <a:endParaRPr lang="vi-VN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REFERENCES</a:t>
            </a:r>
            <a:endParaRPr lang="vi-VN" dirty="0" smtClean="0">
              <a:cs typeface="Times New Roman" pitchFamily="18" charset="0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857403"/>
          </a:xfrm>
        </p:spPr>
        <p:txBody>
          <a:bodyPr/>
          <a:lstStyle/>
          <a:p>
            <a:pPr marL="457200" lvl="0" indent="-457200" algn="just">
              <a:buFont typeface="+mj-lt"/>
              <a:buAutoNum type="arabicPeriod"/>
            </a:pPr>
            <a:r>
              <a:rPr lang="en-US" sz="2000" dirty="0" err="1" smtClean="0"/>
              <a:t>Mekar</a:t>
            </a:r>
            <a:r>
              <a:rPr lang="en-US" sz="2000" dirty="0" smtClean="0"/>
              <a:t> S. N., </a:t>
            </a:r>
            <a:r>
              <a:rPr lang="en-US" sz="2000" dirty="0" err="1" smtClean="0"/>
              <a:t>Saptarini</a:t>
            </a:r>
            <a:r>
              <a:rPr lang="en-US" sz="2000" dirty="0" smtClean="0"/>
              <a:t> W. I. - Isolation of </a:t>
            </a:r>
            <a:r>
              <a:rPr lang="en-US" sz="2000" dirty="0" err="1" smtClean="0"/>
              <a:t>cellulolyitc</a:t>
            </a:r>
            <a:r>
              <a:rPr lang="en-US" sz="2000" dirty="0" smtClean="0"/>
              <a:t> bacteria from termites of corn cobs as carbon source, International Journal of Pharmacy and Pharmaceutical Sciences </a:t>
            </a:r>
            <a:r>
              <a:rPr lang="en-US" sz="2000" b="1" dirty="0" smtClean="0"/>
              <a:t>6 </a:t>
            </a:r>
            <a:r>
              <a:rPr lang="en-US" sz="2000" dirty="0" smtClean="0"/>
              <a:t>(4) (2014) 215-217.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en-US" sz="2000" dirty="0" smtClean="0"/>
              <a:t>Sharma </a:t>
            </a:r>
            <a:r>
              <a:rPr lang="en-US" sz="2000" dirty="0" smtClean="0"/>
              <a:t>D., Joshi B., Bhatt M. R., Joshi J., </a:t>
            </a:r>
            <a:r>
              <a:rPr lang="en-US" sz="2000" dirty="0" err="1" smtClean="0"/>
              <a:t>Malla</a:t>
            </a:r>
            <a:r>
              <a:rPr lang="en-US" sz="2000" dirty="0" smtClean="0"/>
              <a:t> R., </a:t>
            </a:r>
            <a:r>
              <a:rPr lang="en-US" sz="2000" dirty="0" err="1" smtClean="0"/>
              <a:t>Bhattarai</a:t>
            </a:r>
            <a:r>
              <a:rPr lang="en-US" sz="2000" dirty="0" smtClean="0"/>
              <a:t> T., and </a:t>
            </a:r>
            <a:r>
              <a:rPr lang="en-US" sz="2000" dirty="0" err="1" smtClean="0"/>
              <a:t>Sreerama</a:t>
            </a:r>
            <a:r>
              <a:rPr lang="en-US" sz="2000" dirty="0" smtClean="0"/>
              <a:t> L. -Isolation of </a:t>
            </a:r>
            <a:r>
              <a:rPr lang="en-US" sz="2000" dirty="0" err="1" smtClean="0"/>
              <a:t>Cellulolytic</a:t>
            </a:r>
            <a:r>
              <a:rPr lang="en-US" sz="2000" dirty="0" smtClean="0"/>
              <a:t> Organisms from the Gut Contents of Termites Native to Nepal and Their Utility in </a:t>
            </a:r>
            <a:r>
              <a:rPr lang="en-US" sz="2000" dirty="0" err="1" smtClean="0"/>
              <a:t>Saccharification</a:t>
            </a:r>
            <a:r>
              <a:rPr lang="en-US" sz="2000" dirty="0" smtClean="0"/>
              <a:t> and Fermentation of </a:t>
            </a:r>
            <a:r>
              <a:rPr lang="en-US" sz="2000" dirty="0" err="1" smtClean="0"/>
              <a:t>Lignocellulosic</a:t>
            </a:r>
            <a:r>
              <a:rPr lang="en-US" sz="2000" dirty="0" smtClean="0"/>
              <a:t> Biomass, Journal of Biomass to </a:t>
            </a:r>
            <a:r>
              <a:rPr lang="en-US" sz="2000" dirty="0" err="1" smtClean="0"/>
              <a:t>Biofuel</a:t>
            </a:r>
            <a:r>
              <a:rPr lang="en-US" sz="2000" dirty="0" smtClean="0"/>
              <a:t> </a:t>
            </a:r>
            <a:r>
              <a:rPr lang="en-US" sz="2000" b="1" dirty="0" smtClean="0"/>
              <a:t>2 </a:t>
            </a:r>
            <a:r>
              <a:rPr lang="en-US" sz="2000" dirty="0" smtClean="0"/>
              <a:t>(2015) 11-20.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en-US" sz="2000" dirty="0" err="1" smtClean="0"/>
              <a:t>Sreena</a:t>
            </a:r>
            <a:r>
              <a:rPr lang="en-US" sz="2000" dirty="0" smtClean="0"/>
              <a:t> </a:t>
            </a:r>
            <a:r>
              <a:rPr lang="en-US" sz="2000" dirty="0" smtClean="0"/>
              <a:t>C. P. K R. N. and Sebastian. D. – Isolation and Characterization of </a:t>
            </a:r>
            <a:r>
              <a:rPr lang="en-US" sz="2000" dirty="0" err="1" smtClean="0"/>
              <a:t>Cellulase</a:t>
            </a:r>
            <a:r>
              <a:rPr lang="en-US" sz="2000" dirty="0" smtClean="0"/>
              <a:t> Producing Bacteria from the Gut of Termites (</a:t>
            </a:r>
            <a:r>
              <a:rPr lang="en-US" sz="2000" i="1" dirty="0" err="1" smtClean="0"/>
              <a:t>Odontotermes</a:t>
            </a:r>
            <a:r>
              <a:rPr lang="en-US" sz="2000" dirty="0" smtClean="0"/>
              <a:t> and </a:t>
            </a:r>
            <a:r>
              <a:rPr lang="en-US" sz="2000" i="1" dirty="0" err="1" smtClean="0"/>
              <a:t>Heterotermes</a:t>
            </a:r>
            <a:r>
              <a:rPr lang="en-US" sz="2000" dirty="0" smtClean="0"/>
              <a:t> Species), British Biotechnology Journal </a:t>
            </a:r>
            <a:r>
              <a:rPr lang="en-US" sz="2000" b="1" dirty="0" smtClean="0"/>
              <a:t>9 </a:t>
            </a:r>
            <a:r>
              <a:rPr lang="en-US" sz="2000" dirty="0" smtClean="0"/>
              <a:t>(2015) 1-10.</a:t>
            </a:r>
          </a:p>
          <a:p>
            <a:pPr marL="457200" indent="-457200" algn="just" eaLnBrk="1" hangingPunct="1">
              <a:buFont typeface="+mj-lt"/>
              <a:buAutoNum type="arabicPeriod"/>
            </a:pPr>
            <a:r>
              <a:rPr lang="en-US" sz="2000" dirty="0" smtClean="0"/>
              <a:t>Wenzel M., </a:t>
            </a:r>
            <a:r>
              <a:rPr lang="en-US" sz="2000" dirty="0" err="1" smtClean="0"/>
              <a:t>Schönig</a:t>
            </a:r>
            <a:r>
              <a:rPr lang="en-US" sz="2000" dirty="0" smtClean="0"/>
              <a:t> I., </a:t>
            </a:r>
            <a:r>
              <a:rPr lang="en-US" sz="2000" dirty="0" err="1" smtClean="0"/>
              <a:t>Berchtold</a:t>
            </a:r>
            <a:r>
              <a:rPr lang="en-US" sz="2000" dirty="0" smtClean="0"/>
              <a:t> M., </a:t>
            </a:r>
            <a:r>
              <a:rPr lang="en-US" sz="2000" dirty="0" err="1" smtClean="0"/>
              <a:t>Kämpfer</a:t>
            </a:r>
            <a:r>
              <a:rPr lang="en-US" sz="2000" dirty="0" smtClean="0"/>
              <a:t> P. and </a:t>
            </a:r>
            <a:r>
              <a:rPr lang="en-US" sz="2000" dirty="0" err="1" smtClean="0"/>
              <a:t>König</a:t>
            </a:r>
            <a:r>
              <a:rPr lang="en-US" sz="2000" dirty="0" smtClean="0"/>
              <a:t> H. - Aerobic and </a:t>
            </a:r>
            <a:r>
              <a:rPr lang="en-US" sz="2000" dirty="0" err="1" smtClean="0"/>
              <a:t>facultatively</a:t>
            </a:r>
            <a:r>
              <a:rPr lang="en-US" sz="2000" dirty="0" smtClean="0"/>
              <a:t> anaerobic </a:t>
            </a:r>
            <a:r>
              <a:rPr lang="en-US" sz="2000" dirty="0" err="1" smtClean="0"/>
              <a:t>cellulolytic</a:t>
            </a:r>
            <a:r>
              <a:rPr lang="en-US" sz="2000" dirty="0" smtClean="0"/>
              <a:t> bacteria from the gut of the termite </a:t>
            </a:r>
            <a:r>
              <a:rPr lang="en-US" sz="2000" i="1" dirty="0" err="1" smtClean="0"/>
              <a:t>Zootermopsis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angusticollis</a:t>
            </a:r>
            <a:r>
              <a:rPr lang="en-US" sz="2000" dirty="0" smtClean="0"/>
              <a:t>, Journal of Applied Microbiology </a:t>
            </a:r>
            <a:r>
              <a:rPr lang="en-US" sz="2000" b="1" dirty="0" smtClean="0"/>
              <a:t>92 </a:t>
            </a:r>
            <a:r>
              <a:rPr lang="en-US" sz="2000" dirty="0" smtClean="0"/>
              <a:t>(2002) 32-40.</a:t>
            </a:r>
            <a:endParaRPr lang="en-US" sz="2000" dirty="0" smtClean="0">
              <a:latin typeface="Times New Roman" pitchFamily="18" charset="0"/>
              <a:ea typeface="MS Mincho" pitchFamily="49" charset="-128"/>
            </a:endParaRPr>
          </a:p>
          <a:p>
            <a:pPr algn="just" eaLnBrk="1" hangingPunct="1">
              <a:lnSpc>
                <a:spcPct val="150000"/>
              </a:lnSpc>
              <a:buFont typeface="Arial" charset="0"/>
              <a:buNone/>
            </a:pPr>
            <a:r>
              <a:rPr lang="en-US" sz="2000" dirty="0" smtClean="0">
                <a:latin typeface="Times New Roman" pitchFamily="18" charset="0"/>
                <a:ea typeface="MS Mincho" pitchFamily="49" charset="-128"/>
              </a:rPr>
              <a:t>...</a:t>
            </a:r>
            <a:endParaRPr lang="vi-VN" sz="2000" dirty="0" smtClean="0">
              <a:latin typeface="Times New Roman" pitchFamily="18" charset="0"/>
              <a:ea typeface="MS Mincho" pitchFamily="49" charset="-128"/>
            </a:endParaRPr>
          </a:p>
          <a:p>
            <a:pPr eaLnBrk="1" hangingPunct="1"/>
            <a:endParaRPr lang="vi-VN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9"/>
          <p:cNvGrpSpPr>
            <a:grpSpLocks/>
          </p:cNvGrpSpPr>
          <p:nvPr/>
        </p:nvGrpSpPr>
        <p:grpSpPr bwMode="auto">
          <a:xfrm>
            <a:off x="1428750" y="214313"/>
            <a:ext cx="6357938" cy="4572000"/>
            <a:chOff x="1428728" y="214290"/>
            <a:chExt cx="6357983" cy="4572034"/>
          </a:xfrm>
        </p:grpSpPr>
        <p:grpSp>
          <p:nvGrpSpPr>
            <p:cNvPr id="16387" name="Group 8"/>
            <p:cNvGrpSpPr>
              <a:grpSpLocks/>
            </p:cNvGrpSpPr>
            <p:nvPr/>
          </p:nvGrpSpPr>
          <p:grpSpPr bwMode="auto">
            <a:xfrm>
              <a:off x="1428728" y="500042"/>
              <a:ext cx="6357983" cy="4286282"/>
              <a:chOff x="1428728" y="500042"/>
              <a:chExt cx="6357983" cy="4286282"/>
            </a:xfrm>
          </p:grpSpPr>
          <p:pic>
            <p:nvPicPr>
              <p:cNvPr id="16391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14737" t="9859" r="30000" b="47887"/>
              <a:stretch>
                <a:fillRect/>
              </a:stretch>
            </p:blipFill>
            <p:spPr bwMode="auto">
              <a:xfrm rot="-5400000">
                <a:off x="357158" y="1571612"/>
                <a:ext cx="4286280" cy="2143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392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5845" b="47183"/>
              <a:stretch>
                <a:fillRect/>
              </a:stretch>
            </p:blipFill>
            <p:spPr bwMode="auto">
              <a:xfrm rot="5400000">
                <a:off x="2436018" y="1650208"/>
                <a:ext cx="4271964" cy="20002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393" name="Picture 4" descr="C:\Users\TranTuong_PC\Downloads\13211112_710778232398602_224274804_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25349" t="85928" r="54794"/>
              <a:stretch>
                <a:fillRect/>
              </a:stretch>
            </p:blipFill>
            <p:spPr bwMode="auto">
              <a:xfrm rot="5400000">
                <a:off x="4536282" y="1535896"/>
                <a:ext cx="4286279" cy="22145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6388" name="TextBox 5"/>
            <p:cNvSpPr txBox="1">
              <a:spLocks noChangeArrowheads="1"/>
            </p:cNvSpPr>
            <p:nvPr/>
          </p:nvSpPr>
          <p:spPr bwMode="auto">
            <a:xfrm>
              <a:off x="1428728" y="214290"/>
              <a:ext cx="34015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/>
                <a:t>A</a:t>
              </a:r>
            </a:p>
          </p:txBody>
        </p:sp>
        <p:sp>
          <p:nvSpPr>
            <p:cNvPr id="16389" name="TextBox 6"/>
            <p:cNvSpPr txBox="1">
              <a:spLocks noChangeArrowheads="1"/>
            </p:cNvSpPr>
            <p:nvPr/>
          </p:nvSpPr>
          <p:spPr bwMode="auto">
            <a:xfrm>
              <a:off x="3571868" y="214290"/>
              <a:ext cx="32893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/>
                <a:t>B</a:t>
              </a:r>
            </a:p>
          </p:txBody>
        </p:sp>
        <p:sp>
          <p:nvSpPr>
            <p:cNvPr id="16390" name="TextBox 7"/>
            <p:cNvSpPr txBox="1">
              <a:spLocks noChangeArrowheads="1"/>
            </p:cNvSpPr>
            <p:nvPr/>
          </p:nvSpPr>
          <p:spPr bwMode="auto">
            <a:xfrm>
              <a:off x="5572132" y="214290"/>
              <a:ext cx="32092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/>
                <a:t>C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" y="0"/>
            <a:ext cx="9139237" cy="114300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OVERVIEW</a:t>
            </a:r>
            <a:endParaRPr lang="vi-VN" dirty="0" smtClean="0">
              <a:cs typeface="Times New Roman" pitchFamily="18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64100" cy="45259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Enzyme cellulase:</a:t>
            </a:r>
          </a:p>
          <a:p>
            <a:pPr eaLnBrk="1" hangingPunct="1"/>
            <a:endParaRPr lang="en-US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Char char="-"/>
            </a:pPr>
            <a:r>
              <a:rPr lang="en-US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Endocellulase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(CMCase).</a:t>
            </a:r>
          </a:p>
          <a:p>
            <a:pPr eaLnBrk="1" hangingPunct="1">
              <a:buFontTx/>
              <a:buChar char="-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Exocellulase. </a:t>
            </a:r>
          </a:p>
          <a:p>
            <a:pPr eaLnBrk="1" hangingPunct="1">
              <a:buFontTx/>
              <a:buChar char="-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β-glucosidase.</a:t>
            </a:r>
          </a:p>
          <a:p>
            <a:pPr eaLnBrk="1" hangingPunct="1">
              <a:buFont typeface="Arial" charset="0"/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vi-VN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2" name="Picture 3" descr="D:\Tài liệu thí nghiệm\figur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3573016"/>
            <a:ext cx="4758924" cy="2834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defRPr/>
            </a:pPr>
            <a:endParaRPr lang="vi-VN" dirty="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Termites - </a:t>
            </a:r>
            <a:r>
              <a:rPr lang="en-US" sz="2800" dirty="0" smtClean="0"/>
              <a:t>the most important </a:t>
            </a:r>
            <a:r>
              <a:rPr lang="en-US" sz="2800" dirty="0" err="1" smtClean="0"/>
              <a:t>lignocellulose</a:t>
            </a:r>
            <a:r>
              <a:rPr lang="en-US" sz="2800" dirty="0" smtClean="0"/>
              <a:t>-digesting </a:t>
            </a:r>
            <a:r>
              <a:rPr lang="en-US" sz="2800" dirty="0" smtClean="0"/>
              <a:t>insects</a:t>
            </a:r>
          </a:p>
          <a:p>
            <a:pPr eaLnBrk="1" hangingPunct="1"/>
            <a:endParaRPr lang="en-US" sz="2800" dirty="0" smtClean="0"/>
          </a:p>
          <a:p>
            <a:pPr eaLnBrk="1" hangingPunct="1">
              <a:buFontTx/>
              <a:buChar char="-"/>
            </a:pPr>
            <a:endParaRPr lang="en-US" sz="28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23528" y="3068960"/>
          <a:ext cx="8496944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  <a:gridCol w="2323674"/>
                <a:gridCol w="3436966"/>
              </a:tblGrid>
              <a:tr h="370840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Isolates</a:t>
                      </a:r>
                      <a:endParaRPr lang="en-US" sz="2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Enzyme</a:t>
                      </a:r>
                      <a:endParaRPr lang="en-US" sz="2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Source</a:t>
                      </a:r>
                      <a:endParaRPr lang="en-US" sz="2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en-US" sz="20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Acinetobacter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sp.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EG, FP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en-US" sz="20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Microcerotermes diversus</a:t>
                      </a:r>
                      <a:endParaRPr lang="en-US" sz="20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en-US" sz="20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Acinetobacter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sp.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EG,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βG</a:t>
                      </a:r>
                      <a:endParaRPr lang="en-US" sz="2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en-US" sz="20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Coptotermes curvignathus</a:t>
                      </a:r>
                      <a:endParaRPr lang="en-US" sz="20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en-US" sz="20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Bacillus cereus</a:t>
                      </a:r>
                      <a:endParaRPr lang="en-US" sz="2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EG, FP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en-US" sz="20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Zootermopsis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angusticollis</a:t>
                      </a:r>
                      <a:endParaRPr lang="en-US" sz="2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en-US" sz="20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Bacillus cereus</a:t>
                      </a:r>
                      <a:endParaRPr lang="en-US" sz="20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en-US" sz="20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Reticulitermes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hesperus</a:t>
                      </a:r>
                      <a:endParaRPr lang="en-US" sz="2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en-US" sz="20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Bacillus megaterium</a:t>
                      </a:r>
                      <a:endParaRPr lang="en-US" sz="20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EG, FP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en-US" sz="20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Zootermopsis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angusticollis</a:t>
                      </a:r>
                      <a:endParaRPr lang="en-US" sz="2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en-US" sz="20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Bacillus</a:t>
                      </a: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sp.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βG, αA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en-US" sz="20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Reticulitermes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santonensis</a:t>
                      </a:r>
                      <a:endParaRPr lang="en-US" sz="2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en-US" sz="20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Bacillus</a:t>
                      </a: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sp.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CBH, βG, EG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en-US" sz="20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Reticulitermes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speratus</a:t>
                      </a:r>
                      <a:endParaRPr lang="en-US" sz="2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59632" y="2420888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Table 1.1. </a:t>
            </a:r>
            <a:r>
              <a:rPr lang="en-US" sz="2000" b="1" dirty="0" smtClean="0"/>
              <a:t>Isolated </a:t>
            </a:r>
            <a:r>
              <a:rPr lang="en-US" sz="2000" b="1" dirty="0" err="1" smtClean="0"/>
              <a:t>cellulolytic</a:t>
            </a:r>
            <a:r>
              <a:rPr lang="en-US" sz="2000" b="1" dirty="0" smtClean="0"/>
              <a:t> bacteria from termites gut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MATERIALS AND METHODS</a:t>
            </a:r>
            <a:endParaRPr lang="vi-VN" sz="3600" dirty="0" smtClean="0">
              <a:cs typeface="Times New Roman" pitchFamily="18" charset="0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Char char="-"/>
            </a:pPr>
            <a:r>
              <a:rPr lang="en-US" sz="2800" dirty="0" err="1" smtClean="0"/>
              <a:t>Endoglucanase</a:t>
            </a:r>
            <a:r>
              <a:rPr lang="en-US" sz="2800" dirty="0" smtClean="0"/>
              <a:t> (</a:t>
            </a:r>
            <a:r>
              <a:rPr lang="en-US" sz="2800" dirty="0" err="1" smtClean="0"/>
              <a:t>CMCase</a:t>
            </a:r>
            <a:r>
              <a:rPr lang="en-US" sz="2800" dirty="0" smtClean="0"/>
              <a:t>) activity </a:t>
            </a:r>
            <a:endParaRPr lang="en-US" sz="2800" dirty="0" smtClean="0"/>
          </a:p>
          <a:p>
            <a:pPr marL="0" indent="0" eaLnBrk="1" hangingPunct="1">
              <a:buFontTx/>
              <a:buChar char="-"/>
            </a:pPr>
            <a:r>
              <a:rPr lang="en-US" sz="2800" dirty="0" smtClean="0"/>
              <a:t>FP activity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5538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MEDIA</a:t>
            </a:r>
            <a:endParaRPr lang="vi-VN" sz="3600" dirty="0" smtClean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7171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484313"/>
            <a:ext cx="2746375" cy="4641850"/>
          </a:xfrm>
          <a:ln w="28575">
            <a:solidFill>
              <a:schemeClr val="accent1"/>
            </a:solidFill>
          </a:ln>
        </p:spPr>
        <p:txBody>
          <a:bodyPr/>
          <a:lstStyle/>
          <a:p>
            <a:pPr algn="ctr" eaLnBrk="1" hangingPunct="1">
              <a:buNone/>
            </a:pP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M1</a:t>
            </a:r>
            <a:endParaRPr lang="en-US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  NaNO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: 2.5g/l.</a:t>
            </a:r>
          </a:p>
          <a:p>
            <a:pPr eaLnBrk="1" hangingPunct="1"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HPO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: 1g/l.</a:t>
            </a:r>
          </a:p>
          <a:p>
            <a:pPr eaLnBrk="1" hangingPunct="1">
              <a:buFontTx/>
              <a:buChar char="-"/>
            </a:pPr>
            <a:r>
              <a:rPr lang="en-US" sz="2400" dirty="0" smtClean="0">
                <a:latin typeface="Times New Roman" pitchFamily="18" charset="0"/>
                <a:ea typeface="MS Mincho" pitchFamily="49" charset="-128"/>
              </a:rPr>
              <a:t>MgSO</a:t>
            </a:r>
            <a:r>
              <a:rPr lang="en-US" sz="2400" baseline="-25000" dirty="0" smtClean="0">
                <a:latin typeface="Times New Roman" pitchFamily="18" charset="0"/>
                <a:ea typeface="MS Mincho" pitchFamily="49" charset="-128"/>
              </a:rPr>
              <a:t>4</a:t>
            </a:r>
            <a:r>
              <a:rPr lang="en-US" sz="2400" dirty="0" smtClean="0">
                <a:latin typeface="Times New Roman" pitchFamily="18" charset="0"/>
                <a:ea typeface="MS Mincho" pitchFamily="49" charset="-128"/>
              </a:rPr>
              <a:t>: 0.5g/l.</a:t>
            </a:r>
          </a:p>
          <a:p>
            <a:pPr eaLnBrk="1" hangingPunct="1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ea typeface="MS Mincho" pitchFamily="49" charset="-128"/>
              </a:rPr>
              <a:t>KCl</a:t>
            </a:r>
            <a:r>
              <a:rPr lang="en-US" sz="2400" dirty="0" smtClean="0">
                <a:latin typeface="Times New Roman" pitchFamily="18" charset="0"/>
                <a:ea typeface="MS Mincho" pitchFamily="49" charset="-128"/>
              </a:rPr>
              <a:t> : 2g/l.</a:t>
            </a:r>
          </a:p>
          <a:p>
            <a:pPr eaLnBrk="1" hangingPunct="1">
              <a:buFontTx/>
              <a:buChar char="-"/>
            </a:pPr>
            <a:r>
              <a:rPr lang="en-US" sz="2400" dirty="0" smtClean="0">
                <a:latin typeface="Times New Roman" pitchFamily="18" charset="0"/>
                <a:ea typeface="MS Mincho" pitchFamily="49" charset="-128"/>
              </a:rPr>
              <a:t>Peptone : 2g/l.</a:t>
            </a:r>
          </a:p>
          <a:p>
            <a:pPr eaLnBrk="1" hangingPunct="1">
              <a:buFontTx/>
              <a:buChar char="-"/>
            </a:pPr>
            <a:r>
              <a:rPr lang="en-US" sz="2400" dirty="0" smtClean="0">
                <a:latin typeface="Times New Roman" pitchFamily="18" charset="0"/>
                <a:ea typeface="MS Mincho" pitchFamily="49" charset="-128"/>
              </a:rPr>
              <a:t>CMC : 5g/l. </a:t>
            </a:r>
          </a:p>
          <a:p>
            <a:pPr eaLnBrk="1" hangingPunct="1">
              <a:buFontTx/>
              <a:buChar char="-"/>
            </a:pPr>
            <a:r>
              <a:rPr lang="en-US" sz="2400" dirty="0" smtClean="0">
                <a:latin typeface="Times New Roman" pitchFamily="18" charset="0"/>
                <a:ea typeface="MS Mincho" pitchFamily="49" charset="-128"/>
              </a:rPr>
              <a:t>pH: 6.8-7.2</a:t>
            </a:r>
          </a:p>
          <a:p>
            <a:pPr eaLnBrk="1" hangingPunct="1"/>
            <a:endParaRPr lang="en-US" dirty="0" smtClean="0">
              <a:latin typeface="Times New Roman" pitchFamily="18" charset="0"/>
              <a:ea typeface="MS Mincho" pitchFamily="49" charset="-128"/>
            </a:endParaRPr>
          </a:p>
          <a:p>
            <a:pPr eaLnBrk="1" hangingPunct="1"/>
            <a:endParaRPr lang="vi-VN" sz="1000" dirty="0" smtClean="0">
              <a:latin typeface="Times New Roman" pitchFamily="18" charset="0"/>
              <a:ea typeface="MS Mincho" pitchFamily="49" charset="-128"/>
            </a:endParaRPr>
          </a:p>
          <a:p>
            <a:pPr eaLnBrk="1" hangingPunct="1">
              <a:buFontTx/>
              <a:buChar char="-"/>
            </a:pP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vi-VN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vi-VN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2" name="Content Placeholder 4"/>
          <p:cNvSpPr>
            <a:spLocks noGrp="1"/>
          </p:cNvSpPr>
          <p:nvPr>
            <p:ph sz="half" idx="2"/>
          </p:nvPr>
        </p:nvSpPr>
        <p:spPr>
          <a:xfrm>
            <a:off x="3419475" y="1497013"/>
            <a:ext cx="2520950" cy="4598987"/>
          </a:xfrm>
          <a:ln>
            <a:solidFill>
              <a:srgbClr val="7030A0"/>
            </a:solidFill>
          </a:ln>
        </p:spPr>
        <p:txBody>
          <a:bodyPr/>
          <a:lstStyle/>
          <a:p>
            <a:pPr algn="ctr" eaLnBrk="1" hangingPunct="1">
              <a:buNone/>
            </a:pP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M2</a:t>
            </a:r>
            <a:endParaRPr lang="en-US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Peptone: 10g/l.</a:t>
            </a:r>
          </a:p>
          <a:p>
            <a:pPr eaLnBrk="1" hangingPunct="1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: 10g/l.</a:t>
            </a:r>
          </a:p>
          <a:p>
            <a:pPr eaLnBrk="1" hangingPunct="1"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men: 5g/l.</a:t>
            </a:r>
          </a:p>
          <a:p>
            <a:pPr eaLnBrk="1" hangingPunct="1"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CMC: 5g/l.</a:t>
            </a:r>
          </a:p>
          <a:p>
            <a:pPr eaLnBrk="1" hangingPunct="1"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pH: 6.8-7.2</a:t>
            </a:r>
            <a:endParaRPr lang="vi-VN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84888" y="1484313"/>
            <a:ext cx="2735262" cy="4608512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7174" name="TextBox 8"/>
          <p:cNvSpPr txBox="1">
            <a:spLocks noChangeArrowheads="1"/>
          </p:cNvSpPr>
          <p:nvPr/>
        </p:nvSpPr>
        <p:spPr bwMode="auto">
          <a:xfrm>
            <a:off x="6061075" y="1484313"/>
            <a:ext cx="2735263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/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M3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20g/l.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Casein : 10g/l.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10g/l.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1g/l.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pH: 6.8 - 7.2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0" y="11113"/>
            <a:ext cx="9144000" cy="1143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3. RESULTS</a:t>
            </a:r>
            <a:endParaRPr kumimoji="0" lang="vi-VN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91680" y="2276872"/>
          <a:ext cx="6192688" cy="4464498"/>
        </p:xfrm>
        <a:graphic>
          <a:graphicData uri="http://schemas.openxmlformats.org/drawingml/2006/table">
            <a:tbl>
              <a:tblPr/>
              <a:tblGrid>
                <a:gridCol w="1501258"/>
                <a:gridCol w="2089066"/>
                <a:gridCol w="1360515"/>
                <a:gridCol w="1241849"/>
              </a:tblGrid>
              <a:tr h="6868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Isolates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Hydrolytic capacity (D/d)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CMCase  (U/ml)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FPase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(U/ml)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4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CM2-4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2.4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0.097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0.027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434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CG2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0.8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0.025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0.020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34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CG4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2.4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0.034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0.023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34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CG4-1-2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2.3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0.047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0.024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34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D1-3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1.7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0.038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0.018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34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D1-7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1.4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0.037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0.023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34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D1-8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0.8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0.027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0.017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34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D1-12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3.8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0.064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0.023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34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T2-11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8.0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0.150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0.041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34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TM1-7-1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0.7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0.021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0.016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34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G4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0.286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0.026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947589" y="1804754"/>
            <a:ext cx="71722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Table </a:t>
            </a:r>
            <a:r>
              <a:rPr lang="en-US" sz="2000" b="1" i="1" dirty="0" smtClean="0">
                <a:latin typeface="+mn-lt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vi-V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1.</a:t>
            </a:r>
            <a:r>
              <a:rPr kumimoji="0" lang="vi-V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vi-VN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Hydrolytic capacity and cellulase activity of isolates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5536" y="1340768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3.1.  Isolation, screening and </a:t>
            </a:r>
            <a:r>
              <a:rPr lang="en-US" sz="20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idenfication</a:t>
            </a:r>
            <a:r>
              <a:rPr 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en-US" sz="20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cellulolytic</a:t>
            </a:r>
            <a:r>
              <a:rPr 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bacteria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1848" y="908720"/>
            <a:ext cx="5764488" cy="4226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755576" y="5445224"/>
            <a:ext cx="802251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Fig.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3.</a:t>
            </a:r>
            <a:r>
              <a:rPr kumimoji="0" lang="vi-V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vi-V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Morphology of G4. Colony of G4 (A); Halo zone formed by G4 on CMC agar plate (B)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Gram staining of G4 </a:t>
            </a:r>
            <a:r>
              <a:rPr kumimoji="0" lang="vi-V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(C).</a:t>
            </a:r>
            <a:endParaRPr kumimoji="0" lang="vi-VN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AppData\Local\Temp\Rar$DIa0.852\G4 - ML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60648"/>
            <a:ext cx="5638800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899592" y="5589240"/>
            <a:ext cx="734481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Figure 3.2. </a:t>
            </a:r>
            <a:r>
              <a:rPr kumimoji="0" lang="it-IT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Phylogenetic tree of 16S rRNA genes of the genus Bacillus. The sequences used for comparison with the 16SrRNA gene of strain G4 were obtained from GenBank.</a:t>
            </a:r>
            <a:endParaRPr kumimoji="0" lang="it-IT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732240" y="4509120"/>
            <a:ext cx="576263" cy="36036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5616" y="5373216"/>
            <a:ext cx="6840537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  <a:cs typeface="Arial" charset="0"/>
              </a:rPr>
              <a:t>Medium M3 was selected</a:t>
            </a:r>
            <a:endParaRPr lang="vi-VN" sz="24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763688" y="5589240"/>
            <a:ext cx="647700" cy="360363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10249" name="Picture 7" descr="D:\Tài liệu thí nghiệm\12834471_1672565566327855_1074547368_n.jpg"/>
          <p:cNvPicPr>
            <a:picLocks noChangeAspect="1" noChangeArrowheads="1"/>
          </p:cNvPicPr>
          <p:nvPr/>
        </p:nvPicPr>
        <p:blipFill>
          <a:blip r:embed="rId3" cstate="print"/>
          <a:srcRect l="15867" t="7935" r="22649" b="4785"/>
          <a:stretch>
            <a:fillRect/>
          </a:stretch>
        </p:blipFill>
        <p:spPr bwMode="auto">
          <a:xfrm>
            <a:off x="539552" y="1988840"/>
            <a:ext cx="223224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395536" y="1268760"/>
            <a:ext cx="37545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3.2. Effect of culture medium 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0" y="-27384"/>
            <a:ext cx="9144000" cy="1143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3. RESULTS</a:t>
            </a:r>
            <a:endParaRPr kumimoji="0" lang="vi-VN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250" name="Object 10"/>
          <p:cNvGraphicFramePr>
            <a:graphicFrameLocks noChangeAspect="1"/>
          </p:cNvGraphicFramePr>
          <p:nvPr/>
        </p:nvGraphicFramePr>
        <p:xfrm>
          <a:off x="3491880" y="1772816"/>
          <a:ext cx="5356076" cy="3312368"/>
        </p:xfrm>
        <a:graphic>
          <a:graphicData uri="http://schemas.openxmlformats.org/presentationml/2006/ole">
            <p:oleObj spid="_x0000_s10250" name="Worksheet" r:id="rId4" imgW="3857557" imgH="2152560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</TotalTime>
  <Words>631</Words>
  <Application>Microsoft Office PowerPoint</Application>
  <PresentationFormat>On-screen Show (4:3)</PresentationFormat>
  <Paragraphs>141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Calibri</vt:lpstr>
      <vt:lpstr>Arial</vt:lpstr>
      <vt:lpstr>Times New Roman</vt:lpstr>
      <vt:lpstr>MS Mincho</vt:lpstr>
      <vt:lpstr>Office Theme</vt:lpstr>
      <vt:lpstr>Microsoft Office Excel Worksheet</vt:lpstr>
      <vt:lpstr>HANOI UNIVERSITY OF SCIENCE AND TECHNOLOGY</vt:lpstr>
      <vt:lpstr>1. OVERVIEW</vt:lpstr>
      <vt:lpstr>Slide 3</vt:lpstr>
      <vt:lpstr>2. MATERIALS AND METHODS</vt:lpstr>
      <vt:lpstr>MEDIA</vt:lpstr>
      <vt:lpstr>Slide 6</vt:lpstr>
      <vt:lpstr>Slide 7</vt:lpstr>
      <vt:lpstr>Slide 8</vt:lpstr>
      <vt:lpstr>Slide 9</vt:lpstr>
      <vt:lpstr> </vt:lpstr>
      <vt:lpstr>Slide 11</vt:lpstr>
      <vt:lpstr>Slide 12</vt:lpstr>
      <vt:lpstr>4. CONCLUSION</vt:lpstr>
      <vt:lpstr>REFERENCES</vt:lpstr>
      <vt:lpstr>Slide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</dc:creator>
  <cp:lastModifiedBy>Microsoft</cp:lastModifiedBy>
  <cp:revision>68</cp:revision>
  <dcterms:created xsi:type="dcterms:W3CDTF">2016-05-08T02:25:01Z</dcterms:created>
  <dcterms:modified xsi:type="dcterms:W3CDTF">2016-10-06T08:16:15Z</dcterms:modified>
</cp:coreProperties>
</file>